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6"/>
  </p:notesMasterIdLst>
  <p:sldIdLst>
    <p:sldId id="256" r:id="rId2"/>
    <p:sldId id="260" r:id="rId3"/>
    <p:sldId id="261" r:id="rId4"/>
    <p:sldId id="262" r:id="rId5"/>
    <p:sldId id="264" r:id="rId6"/>
    <p:sldId id="265" r:id="rId7"/>
    <p:sldId id="266" r:id="rId8"/>
    <p:sldId id="268" r:id="rId9"/>
    <p:sldId id="270" r:id="rId10"/>
    <p:sldId id="271" r:id="rId11"/>
    <p:sldId id="272" r:id="rId12"/>
    <p:sldId id="274" r:id="rId13"/>
    <p:sldId id="276" r:id="rId14"/>
    <p:sldId id="278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notesMaster" Target="notesMasters/notesMaster1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46DFC8F8-1CDB-3555-0840-F591E2D856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BE172BED-535A-8EBB-E742-FA4D120A9A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C3386349-2760-261F-F43A-95FB0D39D70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1" name="Rectangle 5">
            <a:extLst>
              <a:ext uri="{FF2B5EF4-FFF2-40B4-BE49-F238E27FC236}">
                <a16:creationId xmlns:a16="http://schemas.microsoft.com/office/drawing/2014/main" id="{269C0341-86A5-C214-54E9-4145652BFD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0662" name="Rectangle 6">
            <a:extLst>
              <a:ext uri="{FF2B5EF4-FFF2-40B4-BE49-F238E27FC236}">
                <a16:creationId xmlns:a16="http://schemas.microsoft.com/office/drawing/2014/main" id="{AC6EECA6-DBB4-D8A5-DDA7-97F418C24E7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3" name="Rectangle 7">
            <a:extLst>
              <a:ext uri="{FF2B5EF4-FFF2-40B4-BE49-F238E27FC236}">
                <a16:creationId xmlns:a16="http://schemas.microsoft.com/office/drawing/2014/main" id="{C9C33B36-99E3-BD4C-5F0D-0C248EDAE5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80B4DDC-3A47-4BFF-8F49-89574E985B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8CF020D-7FE4-272A-96DA-A11EB6B4E6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3D65B1-5668-467A-A2C6-9A84AC0E32EA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72037CCB-09FB-0F69-9C3C-0C430ECD7A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2C8502FD-C37B-FC48-BD0F-DCD94C7A07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74EC6939-A462-ED1B-8811-7AB1960175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5E5708-CBCE-4094-BE7C-713CBC2BD17B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E5D9F929-58E3-6F10-CEE9-1B83011C69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429D123C-FA55-2229-5A1E-56472BBA85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10A3C7D6-7DFD-FECF-F0CA-F99F6B3FBC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1AE65B-DB2E-464F-AFBA-CF1D7D3BC929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5A6FD325-4FB9-F5EF-D3FF-A0061E2D78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1B53584A-C9AA-6198-EE21-A780027375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D566F6C7-1A9C-8744-585E-48160595CA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3F029F4-9934-41AB-81FD-EC99CBD93127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D442540B-9CF1-564A-2283-01984C4B70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8B2F72B0-46BF-60D2-76D0-21836563BA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009479B9-7389-368D-0F97-65CA89D3B2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E41A82E-3338-452A-B13D-BFDBD5F0EC24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B539CF9E-37D3-C461-E94B-2649F8608F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AF02530B-8F8B-A0E2-5F77-C07A270496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BDA8933C-3784-92E0-A3CA-9A6C17D052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9E3AA4-BE08-48D0-BB83-A3DDE8A83FA9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BAF1A01-3429-05E5-2D64-D128DBDE91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32A28B77-1CF5-FABA-B51E-8EBA1F1637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58E13E88-7474-6AF2-B499-4DB6F53BDA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CF59287-36DC-47C6-B840-6C4692CE9566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B7441C4-A9D2-E608-4137-60DD4C0CF8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2DA47083-FCC6-575C-8FA9-DC126477F7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D41F2A56-A0B3-C4D1-3BAE-219A6AC9CE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28A0E3-BB6E-48FF-921D-0B0811155F6A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53AE23A9-3D99-E4EF-36C2-51DDE20C9A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E90549D2-98AB-2FF2-1423-E7FDB3A40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DDA69DD1-1E5C-9BAC-599F-B8BF85DD67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10CCAAF-4F5A-4AAC-BA8E-B14FC999068A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F72C0F64-596C-88C7-8E79-A101787AC1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0804EAB1-8191-B9A5-7E6C-FF57BEE3E6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8903E8B8-23BD-8911-F3F1-7BB17F2D48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1E13A9-B69B-4804-B9D9-82D89390E322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8F41581D-CF60-7352-3FE1-3FF72B83B4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6D2D6F7-6516-F872-BB38-D19CA970F9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1C62CC8B-4156-E06F-073D-8271FFE111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520845-C207-47E9-8078-B5B18A96D3A7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A3BF765-83A8-3AAC-3435-B78131C607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D250D32-D2A2-5B21-F847-072A7DFA07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B62250A0-BBF5-8FF3-7C1E-C2780ACAE7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2139AC6-85D5-4966-9326-B2F9E6240741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74954B9C-BA60-CA9E-2A58-D45782EF2E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F12C79A1-FD9A-133C-E45C-0D6A541672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B58900AC-F765-9A30-C142-2BEB400551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AFE498-7AFC-45E9-9447-E285A55B4308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E9FAB4F2-7C07-B6DB-4D8C-DCF9B59E3A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08EBE807-1C53-E610-4709-39332DD638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7970854-259A-9937-FC64-9200AD6AD5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1559E3-ED2D-407D-9F6D-A3FE7800B83A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1E44305A-4202-7AC2-A4A9-1FD5466209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2FA101E8-8182-4B1A-DD91-6AF830C640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BB16ABC-3E8D-5842-EC12-97A28F7A0455}"/>
              </a:ext>
            </a:extLst>
          </p:cNvPr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3" name="Oval 3">
              <a:extLst>
                <a:ext uri="{FF2B5EF4-FFF2-40B4-BE49-F238E27FC236}">
                  <a16:creationId xmlns:a16="http://schemas.microsoft.com/office/drawing/2014/main" id="{5095C19D-8ED1-BB58-CBAB-AEAA08820393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" name="Oval 4">
              <a:extLst>
                <a:ext uri="{FF2B5EF4-FFF2-40B4-BE49-F238E27FC236}">
                  <a16:creationId xmlns:a16="http://schemas.microsoft.com/office/drawing/2014/main" id="{1B0A94EF-83D0-70D1-2423-0343BF353D26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31EA261F-0A3B-B5AD-B4C8-03F374CB02D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6">
              <a:extLst>
                <a:ext uri="{FF2B5EF4-FFF2-40B4-BE49-F238E27FC236}">
                  <a16:creationId xmlns:a16="http://schemas.microsoft.com/office/drawing/2014/main" id="{FDFD6ADD-C7DA-AD5C-6CCB-D92D02AD286F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7">
              <a:extLst>
                <a:ext uri="{FF2B5EF4-FFF2-40B4-BE49-F238E27FC236}">
                  <a16:creationId xmlns:a16="http://schemas.microsoft.com/office/drawing/2014/main" id="{D4752210-F6C8-CF22-A95E-44C1B53A92AD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9749CB02-1C25-B8F8-1659-3AA0D2A85170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696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53DF8505-C455-358E-B480-6AA448BC21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FB14CF1B-2278-BC2B-519B-EF58460C7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BA2F1482-223A-8F7B-32E1-31B18239BE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68E964-BE18-4A7B-91DB-BBB133A95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0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B52736F-EF09-9F73-5FF1-3A2743ACDC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EAA87E51-54D1-2931-BDEA-D82478E6E6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1C174CDA-42E9-01F0-D87B-5DCFB320A9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FFF558-4FAA-4488-ACFE-B233438374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763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9878BC95-F3DF-0246-A9C9-C0BC8B90FE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3769418-EB1A-8EC0-99E7-4127ECAE07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0F803515-DBF9-C15E-B5A4-30D3E0FE37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BFD532-6E87-4493-9A34-DFC7B4A95A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6920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75AC548-8FDD-CE17-7597-527EC6566D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3ECBAC9-0220-A060-A23F-C673CAC946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02A738BF-D198-44CB-6FA6-2239140F63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BF9E82-8A89-4A81-BC65-36CC6546BF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22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225C349-15C2-14FA-B11F-998A97E5ED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A79174F7-EA2A-7BED-CB58-368D8E97EF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D915392E-9F71-D669-4A0E-4C55B5617B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411776-EC25-408E-A55D-3298B34BA6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140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44C6BA5-1ADE-4C0F-CE22-0A342769E9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809C3-2826-53C1-A4D8-4B64D2449F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8C914330-2C3B-2CB2-02F6-E52A47B631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0E0EFF-BF0D-4C39-80E2-13D4700E46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6864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5CACFE9-686E-FEE7-0B1E-A64C77ECB5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659EB63-2B01-A462-AC7F-321905A61A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5D55AF3F-FA27-858D-0D61-B24B90D977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2FBB8A-A129-4F90-8A62-A79CE8ACE6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222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E3334A88-AE3D-67E7-E22C-12184E641D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5B6E728E-9413-6C33-12ED-8AD190E19E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C6E9CEC1-503E-A9B8-BBCF-EC2ECFDC71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E4FFEA-1FFD-476D-BC78-B3DAE2195A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321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0F6E9B23-E3B8-0BFA-778F-1337B3B74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D6329F8C-2EB3-A6F9-5553-37E95C4278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E75D379-2F68-0485-8782-0FEEB94DD2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8D6067-BD20-47EC-A1CE-641D595F08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754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21CBBF71-EA72-2424-9F75-AB021AD6E7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02823F51-B23A-C972-5B81-A87B414025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FF6697E9-1FC0-AA80-C954-ED88073BAE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BF714-01F5-4B26-B526-2620986233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6309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8767D09-A035-7BC2-6563-EAF8FFDDD4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5D744056-107C-E3A7-8254-EB21010631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B44935CE-AC9C-15FD-BAE2-9623B9A4B0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3D4F12-1DFC-4060-BC0D-31B33381E2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3416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E5CFA9A-FD4D-ACD1-47AE-6B25103284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26B63E8-C9EA-FD5E-5CEE-A0C7AB92D9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9ADB5680-3003-540C-3A9F-C64CC083A4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DC8599-3B16-4D95-B20E-44CCBE25F7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20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D58B51DD-1E83-6AB4-5214-DBF5F5AC498F}"/>
              </a:ext>
            </a:extLst>
          </p:cNvPr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68611" name="Oval 3">
              <a:extLst>
                <a:ext uri="{FF2B5EF4-FFF2-40B4-BE49-F238E27FC236}">
                  <a16:creationId xmlns:a16="http://schemas.microsoft.com/office/drawing/2014/main" id="{7734E7D1-467C-20E3-2C78-B5C7EE1B9533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8612" name="Oval 4">
              <a:extLst>
                <a:ext uri="{FF2B5EF4-FFF2-40B4-BE49-F238E27FC236}">
                  <a16:creationId xmlns:a16="http://schemas.microsoft.com/office/drawing/2014/main" id="{F6F653D5-EE36-38FF-6324-2C7D0123BB1D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8613" name="Oval 5">
              <a:extLst>
                <a:ext uri="{FF2B5EF4-FFF2-40B4-BE49-F238E27FC236}">
                  <a16:creationId xmlns:a16="http://schemas.microsoft.com/office/drawing/2014/main" id="{3647FB8E-C259-1162-8AFA-E1779CFEC590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8614" name="Oval 6">
              <a:extLst>
                <a:ext uri="{FF2B5EF4-FFF2-40B4-BE49-F238E27FC236}">
                  <a16:creationId xmlns:a16="http://schemas.microsoft.com/office/drawing/2014/main" id="{6B536302-D54D-7E30-EBA4-FD3A85EF21B3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8615" name="Oval 7">
              <a:extLst>
                <a:ext uri="{FF2B5EF4-FFF2-40B4-BE49-F238E27FC236}">
                  <a16:creationId xmlns:a16="http://schemas.microsoft.com/office/drawing/2014/main" id="{A8CBBE75-9623-6ECD-E1A5-7EA497ACE2A5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BEA23E77-0493-3284-8201-BA44AD9A22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8617" name="Rectangle 9">
            <a:extLst>
              <a:ext uri="{FF2B5EF4-FFF2-40B4-BE49-F238E27FC236}">
                <a16:creationId xmlns:a16="http://schemas.microsoft.com/office/drawing/2014/main" id="{9E2DB829-E483-8AE6-EA01-3FF70B65E18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8" name="Rectangle 10">
            <a:extLst>
              <a:ext uri="{FF2B5EF4-FFF2-40B4-BE49-F238E27FC236}">
                <a16:creationId xmlns:a16="http://schemas.microsoft.com/office/drawing/2014/main" id="{B7EAF720-8730-7396-D794-EBA3A2546CB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9" name="Rectangle 11">
            <a:extLst>
              <a:ext uri="{FF2B5EF4-FFF2-40B4-BE49-F238E27FC236}">
                <a16:creationId xmlns:a16="http://schemas.microsoft.com/office/drawing/2014/main" id="{8BC68B6D-E201-4F0D-9E1F-3E6F0AFAEE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23092E90-BFCC-4A10-9FD3-E1DEBB1C5A1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12">
            <a:extLst>
              <a:ext uri="{FF2B5EF4-FFF2-40B4-BE49-F238E27FC236}">
                <a16:creationId xmlns:a16="http://schemas.microsoft.com/office/drawing/2014/main" id="{EA53FEC6-EB13-BC61-8A0F-8E5CBB1831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1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E6D3106A-9D94-6F4C-3F80-4D88F08BD7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z="3600"/>
              <a:t>Manajemen Pemasaran Global</a:t>
            </a: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673B619F-4563-0A0A-280B-DD965F18E68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38200" y="3505200"/>
            <a:ext cx="7620000" cy="838200"/>
          </a:xfrm>
        </p:spPr>
        <p:txBody>
          <a:bodyPr/>
          <a:lstStyle/>
          <a:p>
            <a:pPr eaLnBrk="1" hangingPunct="1"/>
            <a:r>
              <a:rPr lang="en-US" altLang="en-US"/>
              <a:t>Bab 1. Pengantar Pemasaran Global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78C22473-02E0-6AE1-8C25-97C99894DA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Contoh dari Pemasaran Global</a:t>
            </a:r>
          </a:p>
        </p:txBody>
      </p:sp>
      <p:graphicFrame>
        <p:nvGraphicFramePr>
          <p:cNvPr id="29749" name="Group 53">
            <a:extLst>
              <a:ext uri="{FF2B5EF4-FFF2-40B4-BE49-F238E27FC236}">
                <a16:creationId xmlns:a16="http://schemas.microsoft.com/office/drawing/2014/main" id="{50762A36-D895-A97A-0891-564B9F1A1F3C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54025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51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Design / produk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Canon / photocopier / McDonalds / Toyota / Ford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Nama Merek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Marlboro / Coke / Pepsi / Mercedes / Caterpillar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Posisi Produk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Colgate toothpaste / Unilever fabric softoner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Kemasan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Gillette razors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1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Strategi Iklan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Coca-cola / British Airways / Benetton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09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Promosi Penjualan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IBM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1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Distribusi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Benetton / United Distellers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09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Layanan Konsumen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American Express / Hertz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2E16BE1-2ECD-DD06-9631-89DBDCF94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eaLnBrk="1" hangingPunct="1"/>
            <a:r>
              <a:rPr lang="en-US" altLang="en-US" sz="2400"/>
              <a:t>Pentingnya Pemasaran Global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18E0287-7667-FF0C-DD69-3964C3BB6F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205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Dunia Internasional menjadi penting bagi perusahaan besar untuk memaksimalkan potensi pertumbuhannya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75% tentang potensi pasar adalah diluar Amerika Serikat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94% tentang potensi pasar Jerman diluar negara Jerman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Sejumlah besar industri akan dikuasai oleh sedikit banyak perusahaan global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491701E9-02B0-38AF-2DD4-1967C0385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895600"/>
            <a:ext cx="822960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tx2"/>
                </a:solidFill>
              </a:rPr>
              <a:t>Orientasi Manajemen dan Pemasaran Global ( 1 )</a:t>
            </a:r>
          </a:p>
        </p:txBody>
      </p:sp>
      <p:sp>
        <p:nvSpPr>
          <p:cNvPr id="13317" name="Rectangle 6">
            <a:extLst>
              <a:ext uri="{FF2B5EF4-FFF2-40B4-BE49-F238E27FC236}">
                <a16:creationId xmlns:a16="http://schemas.microsoft.com/office/drawing/2014/main" id="{49F2ED7A-E55B-F38D-5903-450E19774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76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en-US"/>
              <a:t>Orientasi manajemen berbeda di dalam arena yang global – kerangka EPRG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13318" name="AutoShape 7">
            <a:extLst>
              <a:ext uri="{FF2B5EF4-FFF2-40B4-BE49-F238E27FC236}">
                <a16:creationId xmlns:a16="http://schemas.microsoft.com/office/drawing/2014/main" id="{4BA8351F-03E4-65E9-EA7A-6BCF7647E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267200"/>
            <a:ext cx="2743200" cy="1066800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/>
          </a:p>
        </p:txBody>
      </p:sp>
      <p:sp>
        <p:nvSpPr>
          <p:cNvPr id="13319" name="Rectangle 8">
            <a:extLst>
              <a:ext uri="{FF2B5EF4-FFF2-40B4-BE49-F238E27FC236}">
                <a16:creationId xmlns:a16="http://schemas.microsoft.com/office/drawing/2014/main" id="{1E27F3DB-C0C0-ABE0-53D7-878CD48F8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486400"/>
            <a:ext cx="2743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/>
              <a:t>Regiocentric</a:t>
            </a:r>
          </a:p>
        </p:txBody>
      </p:sp>
      <p:sp>
        <p:nvSpPr>
          <p:cNvPr id="13320" name="Text Box 9">
            <a:extLst>
              <a:ext uri="{FF2B5EF4-FFF2-40B4-BE49-F238E27FC236}">
                <a16:creationId xmlns:a16="http://schemas.microsoft.com/office/drawing/2014/main" id="{023B71CF-8EDE-422F-939B-C6A411441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900613"/>
            <a:ext cx="1425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/>
              <a:t>Ethnocentric</a:t>
            </a:r>
          </a:p>
        </p:txBody>
      </p:sp>
      <p:sp>
        <p:nvSpPr>
          <p:cNvPr id="13321" name="AutoShape 10">
            <a:extLst>
              <a:ext uri="{FF2B5EF4-FFF2-40B4-BE49-F238E27FC236}">
                <a16:creationId xmlns:a16="http://schemas.microsoft.com/office/drawing/2014/main" id="{3827B581-1C97-A51B-B005-43DBFDF6E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267200"/>
            <a:ext cx="2438400" cy="1066800"/>
          </a:xfrm>
          <a:prstGeom prst="flowChartMerg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/>
              <a:t>Polycentric</a:t>
            </a:r>
          </a:p>
        </p:txBody>
      </p:sp>
      <p:sp>
        <p:nvSpPr>
          <p:cNvPr id="13322" name="Oval 11">
            <a:extLst>
              <a:ext uri="{FF2B5EF4-FFF2-40B4-BE49-F238E27FC236}">
                <a16:creationId xmlns:a16="http://schemas.microsoft.com/office/drawing/2014/main" id="{0CB2072A-1987-93F0-5230-C49BEC813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486400"/>
            <a:ext cx="2362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/>
              <a:t>Geocentric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510C183-456B-D35C-0D00-C4AC1B3F9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en-US" altLang="en-US" sz="2400"/>
              <a:t>Orientasi Manajemen &amp; Pemasaran Global ( 2 )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C5D29C9-BFD2-6F54-BEF9-D686AD94F9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Pendekatan Ethnocentric 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      A. Karakteristik perusahaan lokal &amp; Internasional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      B. Peluang diluar pasar lokal yang berkembang diberbagai unsur- 	unsur bauran pemasaran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Pendekatan Polycentric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     A. Karakteristik perusahaan multinasional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     B. Bauran Pemasaran diadopsi manajer-manajer di suatu negara</a:t>
            </a:r>
          </a:p>
        </p:txBody>
      </p:sp>
      <p:sp>
        <p:nvSpPr>
          <p:cNvPr id="14340" name="Rectangle 5">
            <a:extLst>
              <a:ext uri="{FF2B5EF4-FFF2-40B4-BE49-F238E27FC236}">
                <a16:creationId xmlns:a16="http://schemas.microsoft.com/office/drawing/2014/main" id="{2462A76B-B372-3983-6048-C758D2E8C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505200"/>
            <a:ext cx="8229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en-US"/>
              <a:t>Orientasi Regiocentric atau Geocentric :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/>
              <a:t>    A. Ciri-ciri dari perusahaan global &amp;  transnasional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/>
              <a:t>    B. Peluang pemasaran dikejar oleh kedua-duanya strategi yaitu 	adaptasi dan perluasan di pasar global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37FAC5F-1762-8D7B-405C-F2BEFF8216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altLang="en-US" sz="2400"/>
              <a:t>Daya Penggerak kekuatan yang Mempengaruhi Pemasaran Global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F9A56F9-B24E-8494-2020-42830E5CCC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2514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/>
              <a:t>Teknologi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Perjanjian-2 Ekonomi Regional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Kebutuhan &amp; Keinginan Pasar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Biaya Pengembangan Produk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Kualitas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Kecenderungan Ekonomi Dunia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Pengaruh / kekuatan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Global / Badan hukum yang melakukan transaksi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364C5276-4A57-6C9A-18F1-F3ED4F25C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657600"/>
            <a:ext cx="88392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tx2"/>
                </a:solidFill>
              </a:rPr>
              <a:t>Pengendalian Kekuatan yang Mempengaruhi Pemasaran Global</a:t>
            </a: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3FD0CA05-AF57-555D-7CCD-C9C053B2F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958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en-US"/>
              <a:t>Manajemen Myopia dan Kultur Organisasi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en-US"/>
              <a:t>Kendali dan Penghalang Nasional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4753CD0-FF7F-C3C0-E078-72EEF4C35E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eaLnBrk="1" hangingPunct="1"/>
            <a:r>
              <a:rPr lang="en-US" altLang="en-US" sz="2400"/>
              <a:t>Ringkasan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31AC0913-3E0D-2BDA-EE0A-D7A3401D62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2438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/>
              <a:t>Pemasaran global adalah proses dalam memusatkan sumberdaya pada peluang pemasaran global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Tujuannya untuk menciptakan nilai pelanggan dan keunggulan persaingan dengan melayani secara  fokus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Tiga Klasifikasi dalam tujuan Manajemen : ethnocentric, polycentric, regiocentric, geocentric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Arti penting pemasaran global adalah keadaan yang dibentuk oleh berbagai penggerak dan kekuatan pengendalian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9D50D9A-AAAE-5FC6-B919-5525975ED8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pPr eaLnBrk="1" hangingPunct="1"/>
            <a:r>
              <a:rPr lang="en-US" altLang="en-US" sz="2400"/>
              <a:t>Sasaran pengetahuan secara objektif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1D2EFF8-5C53-1705-5372-AA3F340FE4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229600" cy="2438400"/>
          </a:xfrm>
        </p:spPr>
        <p:txBody>
          <a:bodyPr/>
          <a:lstStyle/>
          <a:p>
            <a:pPr eaLnBrk="1" hangingPunct="1"/>
            <a:r>
              <a:rPr lang="en-US" altLang="en-US" sz="2000"/>
              <a:t>Memahami bagaimana perkembangan ekonomi dunia setelah masa sekarang</a:t>
            </a:r>
          </a:p>
          <a:p>
            <a:pPr eaLnBrk="1" hangingPunct="1"/>
            <a:r>
              <a:rPr lang="en-US" altLang="en-US" sz="2000"/>
              <a:t>Mengetahui dampak dari globalisasi pada disiplin pemasaran</a:t>
            </a:r>
          </a:p>
          <a:p>
            <a:pPr eaLnBrk="1" hangingPunct="1"/>
            <a:r>
              <a:rPr lang="en-US" altLang="en-US" sz="2000"/>
              <a:t>Belajar tentang saling ketergantungan antara arah manajemen dengan hasil kegiatan pemasaran</a:t>
            </a:r>
          </a:p>
          <a:p>
            <a:pPr eaLnBrk="1" hangingPunct="1"/>
            <a:r>
              <a:rPr lang="en-US" altLang="en-US" sz="2000"/>
              <a:t>Memahami faktor-faktor yang mendukung atau menghambat  aktivitas pemasaran internasional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FB6B880-34CC-F966-E28F-616D5E4513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Pemasaran : Suatu Disiplin Universal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7C93360-428F-25E2-A1BA-26766CF00B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Pemasaran ( 1 ) : Proses memusatkan sumber daya dan sasaran hasil dari suatu organisasi pada peluang lingkungan dan kebutuhan</a:t>
            </a:r>
          </a:p>
          <a:p>
            <a:pPr eaLnBrk="1" hangingPunct="1"/>
            <a:r>
              <a:rPr lang="en-US" altLang="en-US" sz="2800"/>
              <a:t>Pemasaran ( 2 ) : Kumpulan dari konsep, alat, teori, kebiasaan, prosedur &amp; pengalaman</a:t>
            </a:r>
          </a:p>
          <a:p>
            <a:pPr eaLnBrk="1" hangingPunct="1"/>
            <a:r>
              <a:rPr lang="en-US" altLang="en-US" sz="2800"/>
              <a:t>Walaupun pemasaran adalah sebuah disiplin ilmu yang bersifat universal, pelaksanaan  bervariasi dari negara ke negara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9B30674-9FFD-91AF-E861-36DE9C52FD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eaLnBrk="1" hangingPunct="1"/>
            <a:r>
              <a:rPr lang="en-US" altLang="en-US" sz="2400"/>
              <a:t>Konsep Pemasaran ( 1 )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9F27EDC-AE8A-8502-37DD-0967854088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4530725"/>
          </a:xfrm>
        </p:spPr>
        <p:txBody>
          <a:bodyPr/>
          <a:lstStyle/>
          <a:p>
            <a:pPr eaLnBrk="1" hangingPunct="1"/>
            <a:r>
              <a:rPr lang="en-US" altLang="en-US" sz="2000"/>
              <a:t>Konsep berganti secara dramatis</a:t>
            </a:r>
          </a:p>
          <a:p>
            <a:pPr eaLnBrk="1" hangingPunct="1"/>
            <a:r>
              <a:rPr lang="en-US" altLang="en-US" sz="2000"/>
              <a:t>1950-an : memusatkan pada produk</a:t>
            </a:r>
          </a:p>
          <a:p>
            <a:pPr eaLnBrk="1" hangingPunct="1"/>
            <a:r>
              <a:rPr lang="en-US" altLang="en-US" sz="2000"/>
              <a:t>Tahun 1960-an:</a:t>
            </a:r>
          </a:p>
          <a:p>
            <a:pPr eaLnBrk="1" hangingPunct="1">
              <a:buClr>
                <a:schemeClr val="tx1"/>
              </a:buClr>
              <a:buFontTx/>
              <a:buNone/>
            </a:pPr>
            <a:r>
              <a:rPr lang="en-US" altLang="en-US" sz="2000"/>
              <a:t>      a. Memusatkan pada orientasi pelanggan / konsumen</a:t>
            </a:r>
          </a:p>
          <a:p>
            <a:pPr eaLnBrk="1" hangingPunct="1">
              <a:buClr>
                <a:schemeClr val="tx1"/>
              </a:buClr>
              <a:buFontTx/>
              <a:buNone/>
            </a:pPr>
            <a:r>
              <a:rPr lang="en-US" altLang="en-US" sz="2000"/>
              <a:t>      b. Pengembangan bauran Pemasaran :  produk, harga, distribusi, 	promosi                 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D078E2BF-916F-A32C-9678-20AF83847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95600"/>
            <a:ext cx="8229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en-US"/>
              <a:t>Tahun 1990-an :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/>
              <a:t>	a.  Memusatkan pada pelanggan dalam konteks lingkungan ekternal 	yang lebih luas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/>
              <a:t>              @ persaingan,kebijakan &amp; peraturan pemerintah         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/>
              <a:t>	b. Memusatkan perhatian pada nilai-nilai dari para pihak yang 	berkepentingan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/>
              <a:t>              @ para karyawan, pelanggan, pemegang saham, masyarakat  	  	 	   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/>
              <a:t>              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69A8E59-1216-97FC-BF1E-E06D9A067A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eaLnBrk="1" hangingPunct="1"/>
            <a:r>
              <a:rPr lang="en-US" altLang="en-US" sz="2400"/>
              <a:t>Konsep Pemasaran ( 2 )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6DA6A43-B136-A1E1-5F88-9AF34FD4A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3505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/>
              <a:t>Sekarang: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    A. Dua tugas pokok pemasaran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        a. memusatkan pada pelanggan dan lingkungannya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        b. menciptakan nilai untuk konsumen dan pemimpin pasar atau 	pihak yang berkepentingan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   B. Bergeser ke arah 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       a. memusatkan pada persekutuan pelaksana strategis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       b. memposisikan perusahaan di dalam rantai nilai (chain value) 	untuk mengoptimalkan hasil ciptaan nilai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   C. Keuntungan adalah ukuran sukses bukan merupakan akhir           	dengan sendirinya.   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B0C2AE1-790B-108E-A94E-D2DF3DA769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Tiga Prinsip Dalam Pemasaran</a:t>
            </a:r>
          </a:p>
        </p:txBody>
      </p:sp>
      <p:sp>
        <p:nvSpPr>
          <p:cNvPr id="8195" name="Oval 5">
            <a:extLst>
              <a:ext uri="{FF2B5EF4-FFF2-40B4-BE49-F238E27FC236}">
                <a16:creationId xmlns:a16="http://schemas.microsoft.com/office/drawing/2014/main" id="{11570CD6-E29A-4B21-6E8A-7C5317C22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286000"/>
            <a:ext cx="2514600" cy="1371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/>
              <a:t>Nilai Pelanggan</a:t>
            </a:r>
          </a:p>
          <a:p>
            <a:pPr algn="ctr" eaLnBrk="1" hangingPunct="1"/>
            <a:r>
              <a:rPr lang="en-US" altLang="en-US" sz="1600"/>
              <a:t>(Costumer Value)</a:t>
            </a:r>
          </a:p>
        </p:txBody>
      </p:sp>
      <p:sp>
        <p:nvSpPr>
          <p:cNvPr id="8196" name="Oval 8">
            <a:extLst>
              <a:ext uri="{FF2B5EF4-FFF2-40B4-BE49-F238E27FC236}">
                <a16:creationId xmlns:a16="http://schemas.microsoft.com/office/drawing/2014/main" id="{815E4408-BC8C-8807-1BD9-C6A7A3071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953000"/>
            <a:ext cx="2362200" cy="990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/>
              <a:t>Perbedaan </a:t>
            </a:r>
          </a:p>
          <a:p>
            <a:pPr algn="ctr" eaLnBrk="1" hangingPunct="1"/>
            <a:r>
              <a:rPr lang="en-US" altLang="en-US" sz="1600"/>
              <a:t>(Differentiation)</a:t>
            </a:r>
          </a:p>
        </p:txBody>
      </p:sp>
      <p:sp>
        <p:nvSpPr>
          <p:cNvPr id="8197" name="Oval 11">
            <a:extLst>
              <a:ext uri="{FF2B5EF4-FFF2-40B4-BE49-F238E27FC236}">
                <a16:creationId xmlns:a16="http://schemas.microsoft.com/office/drawing/2014/main" id="{EC7E2D45-D2B2-1F93-0971-193D3E843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876800"/>
            <a:ext cx="2667000" cy="990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/>
              <a:t>Pemusatan </a:t>
            </a:r>
          </a:p>
          <a:p>
            <a:pPr algn="ctr" eaLnBrk="1" hangingPunct="1"/>
            <a:r>
              <a:rPr lang="en-US" altLang="en-US" sz="1600"/>
              <a:t>(Focus)</a:t>
            </a:r>
          </a:p>
        </p:txBody>
      </p:sp>
      <p:sp>
        <p:nvSpPr>
          <p:cNvPr id="8198" name="Line 14">
            <a:extLst>
              <a:ext uri="{FF2B5EF4-FFF2-40B4-BE49-F238E27FC236}">
                <a16:creationId xmlns:a16="http://schemas.microsoft.com/office/drawing/2014/main" id="{B38CFED5-C054-FA6B-F78D-CDEEC9CFA4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3505200"/>
            <a:ext cx="1676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15">
            <a:extLst>
              <a:ext uri="{FF2B5EF4-FFF2-40B4-BE49-F238E27FC236}">
                <a16:creationId xmlns:a16="http://schemas.microsoft.com/office/drawing/2014/main" id="{9D638D0D-2B97-994F-29A8-E3E8A35F17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429000"/>
            <a:ext cx="1295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Line 16">
            <a:extLst>
              <a:ext uri="{FF2B5EF4-FFF2-40B4-BE49-F238E27FC236}">
                <a16:creationId xmlns:a16="http://schemas.microsoft.com/office/drawing/2014/main" id="{6326CD0A-6F4D-8E23-3F8E-49E61299AE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562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CB30C45-413D-121C-E033-A79399053A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altLang="en-US" sz="2000"/>
              <a:t>Unsur Kunci Pemasaran</a:t>
            </a:r>
            <a:br>
              <a:rPr lang="en-US" altLang="en-US" sz="2000"/>
            </a:br>
            <a:r>
              <a:rPr lang="en-US" altLang="en-US" sz="2000"/>
              <a:t>1. Nilai Pelanggan (</a:t>
            </a:r>
            <a:r>
              <a:rPr lang="de-DE" altLang="en-US" sz="2000" i="1">
                <a:solidFill>
                  <a:schemeClr val="tx1"/>
                </a:solidFill>
              </a:rPr>
              <a:t>Customer Value</a:t>
            </a:r>
            <a:r>
              <a:rPr lang="de-DE" altLang="en-US" sz="2000">
                <a:solidFill>
                  <a:schemeClr val="tx1"/>
                </a:solidFill>
              </a:rPr>
              <a:t>)</a:t>
            </a:r>
            <a:endParaRPr lang="en-US" altLang="en-US" sz="2000">
              <a:solidFill>
                <a:schemeClr val="tx1"/>
              </a:solidFill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0DF7154-E197-4384-8BE5-68FE57AF69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1905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/>
              <a:t>Tujuan : menciptakan nilai pelanggan yang lebih besar dibanding nilai yang diciptakan oleh pesaing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Strategi 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/>
              <a:t>      a. menambah atau memperbaiki produk dan / layanan  yang bermanfaat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/>
              <a:t>      b. mengurangi harga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/>
              <a:t>      c. menggabungkan dua elemen diatas </a:t>
            </a:r>
          </a:p>
        </p:txBody>
      </p:sp>
      <p:sp>
        <p:nvSpPr>
          <p:cNvPr id="9220" name="Rectangle 5">
            <a:extLst>
              <a:ext uri="{FF2B5EF4-FFF2-40B4-BE49-F238E27FC236}">
                <a16:creationId xmlns:a16="http://schemas.microsoft.com/office/drawing/2014/main" id="{DF1F8A5D-AB03-4F9B-C1C9-128849764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200400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>
                <a:solidFill>
                  <a:schemeClr val="tx2"/>
                </a:solidFill>
              </a:rPr>
              <a:t>Nilai Konsumen</a:t>
            </a:r>
          </a:p>
        </p:txBody>
      </p:sp>
      <p:sp>
        <p:nvSpPr>
          <p:cNvPr id="9221" name="Rectangle 6">
            <a:extLst>
              <a:ext uri="{FF2B5EF4-FFF2-40B4-BE49-F238E27FC236}">
                <a16:creationId xmlns:a16="http://schemas.microsoft.com/office/drawing/2014/main" id="{8BBB0818-F764-04A0-FF44-D3700BA2F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19100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/>
              <a:t>V = Nilai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/>
              <a:t>B = Manfaat yang diharapkan – biaya yang diharapkan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/>
              <a:t>P = harga</a:t>
            </a:r>
          </a:p>
        </p:txBody>
      </p:sp>
      <p:sp>
        <p:nvSpPr>
          <p:cNvPr id="9222" name="Rectangle 7">
            <a:extLst>
              <a:ext uri="{FF2B5EF4-FFF2-40B4-BE49-F238E27FC236}">
                <a16:creationId xmlns:a16="http://schemas.microsoft.com/office/drawing/2014/main" id="{ED5C0DFF-24A8-1F22-E872-B5F650E97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657600"/>
            <a:ext cx="3048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/>
              <a:t>V = B / P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8394DA2-0F98-8764-D2BE-888918E46C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en-US" sz="2000"/>
              <a:t>Unsur Kunci Pemasaran Lanjutan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 sz="2000"/>
              <a:t>2. Pembedaan (</a:t>
            </a:r>
            <a:r>
              <a:rPr lang="de-DE" altLang="en-US" sz="2000" i="1">
                <a:solidFill>
                  <a:schemeClr val="tx1"/>
                </a:solidFill>
              </a:rPr>
              <a:t>Differentiation)</a:t>
            </a:r>
            <a:endParaRPr lang="en-US" altLang="en-US" sz="2000" i="1">
              <a:solidFill>
                <a:schemeClr val="tx1"/>
              </a:solidFill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30D1C7B-4FD9-7AE5-651C-C31CF56E0C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144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800"/>
              <a:t>Tujuan : menciptakan keunggulan bersaing melalui pembedaan (differentiation)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Keunggulan dapat berada di setiap elemen yang ditawarkan perusahaan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Satu cara untuk menembus suatu pasar nasional baru dengan menawarkan suatu produk unggul pada suatu harga yang lebih murah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812D827A-977B-8517-3525-8401656B8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19400"/>
            <a:ext cx="822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tx2"/>
                </a:solidFill>
              </a:rPr>
              <a:t>3. Pemusatan (</a:t>
            </a:r>
            <a:r>
              <a:rPr lang="en-US" altLang="en-US" i="1">
                <a:solidFill>
                  <a:schemeClr val="tx2"/>
                </a:solidFill>
              </a:rPr>
              <a:t>Focus</a:t>
            </a:r>
            <a:r>
              <a:rPr lang="en-US" altLang="en-US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EF73D07C-34C5-A5B1-4B13-D7D2E5A38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429000"/>
            <a:ext cx="8229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en-US" sz="1800"/>
              <a:t>Tujuan : konsentrasi pada sumber daya &amp; perhatian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en-US" sz="1800"/>
              <a:t>Kebutuhan untuk menciptakan nilai pelanggan pada keunggulan yang kompetitif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en-US" sz="1800"/>
              <a:t>Suatu cara bertahan untuk perusahaan kecil dan menengah untuk mencapai posisi yang dominan dalam pasar dunia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en-US" sz="1800"/>
              <a:t>Suatu pemusatan yang jelas pada apa yang konsumen butuhkan &amp; inginkan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C8263A9-32D8-38B9-15E0-920A7B3C35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US" altLang="en-US" sz="2400"/>
              <a:t>Pemasaran Global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16271B2-13A6-1D3A-646D-15349F07E0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Disiplin Pemasaran adalah universal tetapi pasar &amp; konsumen adalah sungguh berbeda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Tiga daerah / bagian pengetahuan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        A. Pengetahuan lintas budaya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        B. Pengetahuan negara / regional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        C. Pengetahuan tentang transaksi lintas negara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Kebutuhan untuk “penempatan atau lokalisasi global “ : Penyesuaian tentang strategi pemasaran global untuk kepentingan pasar lokal 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222</TotalTime>
  <Words>705</Words>
  <Application>Microsoft Office PowerPoint</Application>
  <PresentationFormat>Tampilan Layar (4:3)</PresentationFormat>
  <Paragraphs>135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Judul Slide</vt:lpstr>
      </vt:variant>
      <vt:variant>
        <vt:i4>14</vt:i4>
      </vt:variant>
    </vt:vector>
  </HeadingPairs>
  <TitlesOfParts>
    <vt:vector size="15" baseType="lpstr">
      <vt:lpstr>Watermark</vt:lpstr>
      <vt:lpstr>Manajemen Pemasaran Global</vt:lpstr>
      <vt:lpstr>Sasaran pengetahuan secara objektif</vt:lpstr>
      <vt:lpstr>Pemasaran : Suatu Disiplin Universal</vt:lpstr>
      <vt:lpstr>Konsep Pemasaran ( 1 )</vt:lpstr>
      <vt:lpstr>Konsep Pemasaran ( 2 )</vt:lpstr>
      <vt:lpstr>Tiga Prinsip Dalam Pemasaran</vt:lpstr>
      <vt:lpstr>Unsur Kunci Pemasaran 1. Nilai Pelanggan (Customer Value)</vt:lpstr>
      <vt:lpstr>Unsur Kunci Pemasaran Lanjutan  2. Pembedaan (Differentiation)</vt:lpstr>
      <vt:lpstr>Pemasaran Global</vt:lpstr>
      <vt:lpstr>Contoh dari Pemasaran Global</vt:lpstr>
      <vt:lpstr>Pentingnya Pemasaran Global</vt:lpstr>
      <vt:lpstr>Orientasi Manajemen &amp; Pemasaran Global ( 2 )</vt:lpstr>
      <vt:lpstr>Daya Penggerak kekuatan yang Mempengaruhi Pemasaran Global</vt:lpstr>
      <vt:lpstr>Ringkasan</vt:lpstr>
    </vt:vector>
  </TitlesOfParts>
  <Company>personal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Permasaran Global</dc:title>
  <dc:creator>master</dc:creator>
  <cp:lastModifiedBy>Nandan Limakrisna</cp:lastModifiedBy>
  <cp:revision>14</cp:revision>
  <dcterms:created xsi:type="dcterms:W3CDTF">2006-10-04T09:48:21Z</dcterms:created>
  <dcterms:modified xsi:type="dcterms:W3CDTF">2024-10-11T03:50:49Z</dcterms:modified>
</cp:coreProperties>
</file>